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3" r:id="rId4"/>
    <p:sldId id="265" r:id="rId5"/>
    <p:sldId id="275" r:id="rId6"/>
    <p:sldId id="295" r:id="rId7"/>
    <p:sldId id="274" r:id="rId8"/>
    <p:sldId id="296" r:id="rId9"/>
    <p:sldId id="282" r:id="rId10"/>
    <p:sldId id="283" r:id="rId11"/>
    <p:sldId id="297" r:id="rId12"/>
    <p:sldId id="277" r:id="rId13"/>
    <p:sldId id="298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6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D86"/>
    <a:srgbClr val="32276B"/>
    <a:srgbClr val="0B57FF"/>
    <a:srgbClr val="32266B"/>
    <a:srgbClr val="4D4D4D"/>
    <a:srgbClr val="4C3DA8"/>
    <a:srgbClr val="000000"/>
    <a:srgbClr val="999999"/>
    <a:srgbClr val="FFC600"/>
    <a:srgbClr val="2C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674"/>
  </p:normalViewPr>
  <p:slideViewPr>
    <p:cSldViewPr snapToGrid="0">
      <p:cViewPr varScale="1">
        <p:scale>
          <a:sx n="62" d="100"/>
          <a:sy n="62" d="100"/>
        </p:scale>
        <p:origin x="4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CIERRE</a:t>
            </a:r>
            <a:r>
              <a:rPr lang="es-ES"/>
              <a:t>: EL CIERRE DEBERÁ SER DISEÑADO POR CADA INSTITUCIÓN DE ACUERDO AL MODELO</a:t>
            </a: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6520071" y="2461885"/>
            <a:ext cx="446267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i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r>
              <a:rPr lang="es-ES" sz="4400" i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endParaRPr lang="es-ES" sz="4400" i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6520071" y="3028415"/>
            <a:ext cx="446267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4400" b="1" i="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4400" b="1" i="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s-ES" sz="4400" b="1" i="1" dirty="0">
              <a:solidFill>
                <a:srgbClr val="FFC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7B9DDC-0E07-3E4E-BC0A-DA027213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68" y="5283224"/>
            <a:ext cx="5018073" cy="67728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C68D01-746F-7945-B48A-F18B565FF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 b="30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FEED4E-ADC8-CE40-98CE-E9AC95006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10" y="0"/>
            <a:ext cx="12206710" cy="685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4F9058-73A7-1F48-895F-FAC6537A6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257" y="5327222"/>
            <a:ext cx="4025900" cy="99281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157065" y="5688344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chemeClr val="bg1"/>
              </a:solidFill>
              <a:latin typeface="Barlow Condensed Medium" pitchFamily="2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C4EC49F-6BE1-424F-B8DB-7061E572B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87" y="1270046"/>
            <a:ext cx="4525191" cy="1829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97369" cy="1325563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ARCHIVO :</a:t>
            </a:r>
            <a:endParaRPr lang="es-EC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199" y="1500918"/>
            <a:ext cx="10196593" cy="4544652"/>
          </a:xfrm>
        </p:spPr>
        <p:txBody>
          <a:bodyPr>
            <a:no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1.164 oficios fueron recibidos durante el año 2023, de acuerdo al siguiente detalle mensual: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Enero  	                      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 53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Febrero	                    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65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Marzo 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118                                                                                                                  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Abril                                                                                            122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Mayo                                                                                          163</a:t>
            </a:r>
          </a:p>
          <a:p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Junio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112</a:t>
            </a:r>
          </a:p>
          <a:p>
            <a:pPr marL="114300" indent="0">
              <a:buNone/>
            </a:pPr>
            <a:r>
              <a:rPr lang="es-EC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C" sz="1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78" y="6001911"/>
            <a:ext cx="1970849" cy="487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322527" y="6089116"/>
            <a:ext cx="224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94" y="540183"/>
            <a:ext cx="2383743" cy="9754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56349" cy="1325563"/>
          </a:xfrm>
        </p:spPr>
        <p:txBody>
          <a:bodyPr>
            <a:normAutofit/>
          </a:bodyPr>
          <a:lstStyle/>
          <a:p>
            <a:r>
              <a:rPr lang="es-EC" sz="3000" b="1" dirty="0"/>
              <a:t>ARCHIVO </a:t>
            </a:r>
            <a:r>
              <a:rPr lang="es-EC" sz="3000" b="1" dirty="0" smtClean="0"/>
              <a:t>:</a:t>
            </a:r>
            <a:endParaRPr lang="es-EC" sz="3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64" y="6108162"/>
            <a:ext cx="1975275" cy="487722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19745" y="1756824"/>
            <a:ext cx="10515600" cy="4351338"/>
          </a:xfrm>
        </p:spPr>
        <p:txBody>
          <a:bodyPr/>
          <a:lstStyle/>
          <a:p>
            <a:r>
              <a:rPr lang="es-EC" dirty="0"/>
              <a:t>Julio	                                                                                      </a:t>
            </a:r>
            <a:r>
              <a:rPr lang="es-EC" dirty="0" smtClean="0"/>
              <a:t>  </a:t>
            </a:r>
            <a:r>
              <a:rPr lang="es-EC" dirty="0"/>
              <a:t>99</a:t>
            </a:r>
          </a:p>
          <a:p>
            <a:r>
              <a:rPr lang="es-EC" dirty="0"/>
              <a:t>Agosto	                                                                                        89</a:t>
            </a:r>
          </a:p>
          <a:p>
            <a:r>
              <a:rPr lang="es-EC" dirty="0"/>
              <a:t>Septiembre                                                                                    </a:t>
            </a:r>
            <a:r>
              <a:rPr lang="es-EC" dirty="0" smtClean="0"/>
              <a:t> </a:t>
            </a:r>
            <a:r>
              <a:rPr lang="es-EC" dirty="0"/>
              <a:t>80</a:t>
            </a:r>
          </a:p>
          <a:p>
            <a:r>
              <a:rPr lang="es-EC" dirty="0"/>
              <a:t>Octubre	                                                                                         73</a:t>
            </a:r>
          </a:p>
          <a:p>
            <a:r>
              <a:rPr lang="es-EC" dirty="0"/>
              <a:t>Noviembre                                                                                     </a:t>
            </a:r>
            <a:r>
              <a:rPr lang="es-EC" dirty="0" smtClean="0"/>
              <a:t> </a:t>
            </a:r>
            <a:r>
              <a:rPr lang="es-EC" dirty="0"/>
              <a:t>84</a:t>
            </a:r>
          </a:p>
          <a:p>
            <a:r>
              <a:rPr lang="es-EC" dirty="0"/>
              <a:t>Diciembre                                                                                      </a:t>
            </a:r>
            <a:r>
              <a:rPr lang="es-EC" dirty="0" smtClean="0"/>
              <a:t>106</a:t>
            </a:r>
            <a:endParaRPr lang="es-EC" dirty="0"/>
          </a:p>
          <a:p>
            <a:r>
              <a:rPr lang="es-EC" dirty="0"/>
              <a:t>Total                                                                                            </a:t>
            </a:r>
            <a:r>
              <a:rPr lang="es-EC" dirty="0" smtClean="0"/>
              <a:t>1,164</a:t>
            </a:r>
            <a:endParaRPr lang="es-EC" dirty="0"/>
          </a:p>
          <a:p>
            <a:pPr marL="114300" indent="0">
              <a:buNone/>
            </a:pPr>
            <a:r>
              <a:rPr lang="es-EC" dirty="0"/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35586" y="6204107"/>
            <a:ext cx="210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Gobernación de Manabí</a:t>
            </a:r>
          </a:p>
        </p:txBody>
      </p:sp>
    </p:spTree>
    <p:extLst>
      <p:ext uri="{BB962C8B-B14F-4D97-AF65-F5344CB8AC3E}">
        <p14:creationId xmlns:p14="http://schemas.microsoft.com/office/powerpoint/2010/main" val="23210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C" sz="3000" dirty="0">
                <a:latin typeface="Calibri" panose="020F0502020204030204" pitchFamily="34" charset="0"/>
                <a:cs typeface="Calibri" panose="020F0502020204030204" pitchFamily="34" charset="0"/>
              </a:rPr>
              <a:t>INTENDENCIA Y </a:t>
            </a:r>
            <a:r>
              <a:rPr lang="es-EC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COMISARÍAS </a:t>
            </a:r>
            <a:r>
              <a:rPr lang="es-EC" sz="3000" dirty="0">
                <a:latin typeface="Calibri" panose="020F0502020204030204" pitchFamily="34" charset="0"/>
                <a:cs typeface="Calibri" panose="020F0502020204030204" pitchFamily="34" charset="0"/>
              </a:rPr>
              <a:t>DE POLICÍA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236022"/>
            <a:ext cx="11811000" cy="5071429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s-EC" sz="4500" b="1" dirty="0"/>
              <a:t>El Intendente junto con los comisarios de policía de cada cantón, actúan de acuerdo a sus competencias establecidas en el Reglamento para la intervención de las y los Intendentes Generales y de las y los Comisario Nacionales de Policía</a:t>
            </a:r>
            <a:r>
              <a:rPr lang="es-EC" sz="4500" b="1" dirty="0" smtClean="0"/>
              <a:t>.</a:t>
            </a:r>
          </a:p>
          <a:p>
            <a:pPr marL="114300" indent="0">
              <a:buNone/>
            </a:pPr>
            <a:r>
              <a:rPr lang="es-EC" sz="4500" dirty="0" smtClean="0"/>
              <a:t>     </a:t>
            </a:r>
            <a:endParaRPr lang="es-EC" sz="4500" dirty="0"/>
          </a:p>
          <a:p>
            <a:pPr marL="114300" indent="0">
              <a:buNone/>
            </a:pPr>
            <a:r>
              <a:rPr lang="es-EC" sz="4500" dirty="0" smtClean="0"/>
              <a:t>    </a:t>
            </a:r>
            <a:r>
              <a:rPr lang="es-EC" sz="4500" dirty="0" smtClean="0"/>
              <a:t>En </a:t>
            </a:r>
            <a:r>
              <a:rPr lang="es-EC" sz="4500" dirty="0"/>
              <a:t>el transcurso del año 2023 se generaron los siguientes datos en toda la provincia</a:t>
            </a:r>
            <a:r>
              <a:rPr lang="es-EC" sz="4500" dirty="0" smtClean="0"/>
              <a:t>:</a:t>
            </a:r>
          </a:p>
          <a:p>
            <a:pPr marL="114300" indent="0">
              <a:buNone/>
            </a:pPr>
            <a:endParaRPr lang="es-EC" sz="45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 smtClean="0"/>
              <a:t>        Operativos </a:t>
            </a:r>
            <a:r>
              <a:rPr lang="es-EC" sz="4500" dirty="0"/>
              <a:t>de Control</a:t>
            </a:r>
            <a:r>
              <a:rPr lang="es-EC" sz="4500" dirty="0" smtClean="0"/>
              <a:t>:                                                         </a:t>
            </a:r>
            <a:r>
              <a:rPr lang="es-EC" sz="4500" dirty="0"/>
              <a:t>15.360 </a:t>
            </a:r>
            <a:endParaRPr lang="es-EC" sz="4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/>
              <a:t> </a:t>
            </a:r>
            <a:r>
              <a:rPr lang="es-EC" sz="4500" dirty="0" smtClean="0"/>
              <a:t>       Locales </a:t>
            </a:r>
            <a:r>
              <a:rPr lang="es-EC" sz="4500" dirty="0"/>
              <a:t>Intervenidos: </a:t>
            </a:r>
            <a:r>
              <a:rPr lang="es-EC" sz="4500" dirty="0" smtClean="0"/>
              <a:t>                                                           82.787</a:t>
            </a:r>
            <a:endParaRPr lang="es-EC" sz="45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/>
              <a:t> </a:t>
            </a:r>
            <a:r>
              <a:rPr lang="es-EC" sz="4500" dirty="0" smtClean="0"/>
              <a:t>       Establecimientos </a:t>
            </a:r>
            <a:r>
              <a:rPr lang="es-EC" sz="4500" dirty="0"/>
              <a:t>Suspendidos</a:t>
            </a:r>
            <a:r>
              <a:rPr lang="es-EC" sz="4500" dirty="0" smtClean="0"/>
              <a:t>:                                                123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/>
              <a:t> </a:t>
            </a:r>
            <a:r>
              <a:rPr lang="es-EC" sz="4500" dirty="0" smtClean="0"/>
              <a:t>       Procesos </a:t>
            </a:r>
            <a:r>
              <a:rPr lang="es-EC" sz="4500" dirty="0"/>
              <a:t>de Clausura de Establecimientos</a:t>
            </a:r>
            <a:r>
              <a:rPr lang="es-EC" sz="4500" dirty="0" smtClean="0"/>
              <a:t>:                           </a:t>
            </a:r>
            <a:r>
              <a:rPr lang="es-EC" sz="4500" dirty="0" smtClean="0"/>
              <a:t>181</a:t>
            </a:r>
            <a:endParaRPr lang="es-EC" sz="4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/>
              <a:t> </a:t>
            </a:r>
            <a:r>
              <a:rPr lang="es-EC" sz="4500" dirty="0" smtClean="0"/>
              <a:t>       Inspecciones </a:t>
            </a:r>
            <a:r>
              <a:rPr lang="es-EC" sz="4500" dirty="0"/>
              <a:t>de Establecimientos: </a:t>
            </a:r>
            <a:r>
              <a:rPr lang="es-EC" sz="4500" dirty="0" smtClean="0"/>
              <a:t>                                         </a:t>
            </a:r>
            <a:r>
              <a:rPr lang="es-EC" sz="4500" dirty="0" smtClean="0"/>
              <a:t>919</a:t>
            </a:r>
            <a:endParaRPr lang="es-EC" sz="45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C" sz="4500" dirty="0" smtClean="0"/>
              <a:t>        Permisos </a:t>
            </a:r>
            <a:r>
              <a:rPr lang="es-EC" sz="4500" dirty="0"/>
              <a:t>otorgados para Eventos Públicos: </a:t>
            </a:r>
            <a:r>
              <a:rPr lang="es-EC" sz="4500" dirty="0" smtClean="0"/>
              <a:t>                       2.344 </a:t>
            </a:r>
          </a:p>
          <a:p>
            <a:pPr marL="114300" indent="0">
              <a:buNone/>
            </a:pPr>
            <a:endParaRPr lang="es-EC" sz="4500" dirty="0"/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29" y="6063793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633398" y="6198284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 Gobernación </a:t>
            </a:r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19367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2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dirty="0"/>
              <a:t>INTENDENCIA Y COMISARÍAS DE </a:t>
            </a:r>
            <a:r>
              <a:rPr lang="es-EC" sz="3000" dirty="0" smtClean="0"/>
              <a:t>POLICÍA:</a:t>
            </a:r>
            <a:endParaRPr lang="es-EC" sz="3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dirty="0" smtClean="0"/>
              <a:t>       </a:t>
            </a:r>
          </a:p>
          <a:p>
            <a:r>
              <a:rPr lang="es-EC" dirty="0"/>
              <a:t> </a:t>
            </a:r>
            <a:r>
              <a:rPr lang="es-EC" dirty="0" smtClean="0"/>
              <a:t>       Operativos </a:t>
            </a:r>
            <a:r>
              <a:rPr lang="es-EC" dirty="0"/>
              <a:t>de Control de Precios:                                         2.567 </a:t>
            </a:r>
          </a:p>
          <a:p>
            <a:r>
              <a:rPr lang="es-EC" dirty="0"/>
              <a:t>        Desalojos Ejecutados:                                                                      9</a:t>
            </a:r>
          </a:p>
          <a:p>
            <a:r>
              <a:rPr lang="es-EC" dirty="0"/>
              <a:t>        Procesos Inherentes a Invasiones:                                               81 </a:t>
            </a:r>
          </a:p>
          <a:p>
            <a:r>
              <a:rPr lang="es-EC" dirty="0"/>
              <a:t>        Operativos Hidrocarburíficos:                                                 1.043</a:t>
            </a:r>
          </a:p>
          <a:p>
            <a:r>
              <a:rPr lang="es-EC" dirty="0"/>
              <a:t>        Permisos Anuales de Funcionamiento otorgados:               5.087</a:t>
            </a:r>
          </a:p>
          <a:p>
            <a:r>
              <a:rPr lang="es-EC" dirty="0"/>
              <a:t>        Usuarios Atendidos:                                                                  </a:t>
            </a:r>
            <a:r>
              <a:rPr lang="es-EC" dirty="0" smtClean="0"/>
              <a:t>9.000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50" y="365125"/>
            <a:ext cx="2383743" cy="9754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891" y="6068039"/>
            <a:ext cx="1969179" cy="4877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761" y="6130153"/>
            <a:ext cx="207891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5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18342" cy="1325563"/>
          </a:xfrm>
        </p:spPr>
        <p:txBody>
          <a:bodyPr>
            <a:noAutofit/>
          </a:bodyPr>
          <a:lstStyle/>
          <a:p>
            <a:r>
              <a:rPr lang="es-EC" sz="3000" b="1" dirty="0"/>
              <a:t>JEFATURA </a:t>
            </a:r>
            <a:r>
              <a:rPr lang="es-EC" sz="3000" b="1" dirty="0" smtClean="0"/>
              <a:t>Y </a:t>
            </a:r>
            <a:r>
              <a:rPr lang="es-EC" sz="3000" b="1" dirty="0" smtClean="0"/>
              <a:t>TENENCIAS </a:t>
            </a:r>
            <a:r>
              <a:rPr lang="es-EC" sz="3000" b="1" dirty="0" smtClean="0"/>
              <a:t>POLÍTICAS : </a:t>
            </a:r>
            <a:endParaRPr lang="es-EC" sz="3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541323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endParaRPr lang="es-EC" dirty="0"/>
          </a:p>
          <a:p>
            <a:pPr marL="114300" indent="0" algn="just">
              <a:buNone/>
            </a:pPr>
            <a:r>
              <a:rPr lang="es-EC" dirty="0" smtClean="0"/>
              <a:t>Su </a:t>
            </a:r>
            <a:r>
              <a:rPr lang="es-EC" dirty="0"/>
              <a:t>misión: representar al ejecutivo provincial, controlar el accionar administrativo de </a:t>
            </a:r>
            <a:r>
              <a:rPr lang="es-EC" dirty="0" smtClean="0"/>
              <a:t>la organización </a:t>
            </a:r>
            <a:r>
              <a:rPr lang="es-EC" dirty="0"/>
              <a:t>pública cantonal para el eficiente cumplimiento de los objetivos </a:t>
            </a:r>
            <a:r>
              <a:rPr lang="es-EC" dirty="0" smtClean="0"/>
              <a:t>institucionales, además </a:t>
            </a:r>
            <a:r>
              <a:rPr lang="es-EC" dirty="0"/>
              <a:t>articular a la gobernación con los niveles de gobierno y la ciudadanía en el </a:t>
            </a:r>
            <a:r>
              <a:rPr lang="es-EC" dirty="0" smtClean="0"/>
              <a:t>ámbito local</a:t>
            </a:r>
            <a:r>
              <a:rPr lang="es-EC" dirty="0"/>
              <a:t>, promoviendo procesos de participación social, política, </a:t>
            </a:r>
            <a:r>
              <a:rPr lang="es-EC" dirty="0" smtClean="0"/>
              <a:t>manteniendo la gobernabilidad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78" y="600191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23765" y="606456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0708" cy="1325563"/>
          </a:xfrm>
        </p:spPr>
        <p:txBody>
          <a:bodyPr>
            <a:normAutofit fontScale="90000"/>
          </a:bodyPr>
          <a:lstStyle/>
          <a:p>
            <a:r>
              <a:rPr lang="es-EC" sz="3000" dirty="0" smtClean="0"/>
              <a:t/>
            </a:r>
            <a:br>
              <a:rPr lang="es-EC" sz="3000" dirty="0" smtClean="0"/>
            </a:br>
            <a:r>
              <a:rPr lang="es-EC" sz="3000" dirty="0"/>
              <a:t/>
            </a:r>
            <a:br>
              <a:rPr lang="es-EC" sz="3000" dirty="0"/>
            </a:br>
            <a:r>
              <a:rPr lang="es-EC" sz="3000" dirty="0" smtClean="0"/>
              <a:t/>
            </a:r>
            <a:br>
              <a:rPr lang="es-EC" sz="3000" dirty="0" smtClean="0"/>
            </a:br>
            <a:r>
              <a:rPr lang="es-EC" sz="3300" b="1" dirty="0" smtClean="0"/>
              <a:t>DATOS PROVINCIALES</a:t>
            </a:r>
            <a:r>
              <a:rPr lang="es-EC" sz="3300" dirty="0" smtClean="0"/>
              <a:t> :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114300" indent="0">
              <a:buNone/>
            </a:pPr>
            <a:r>
              <a:rPr lang="es-EC" dirty="0" smtClean="0"/>
              <a:t>JEFATURAS </a:t>
            </a:r>
            <a:r>
              <a:rPr lang="es-EC" dirty="0"/>
              <a:t>Y </a:t>
            </a:r>
            <a:r>
              <a:rPr lang="es-EC" dirty="0" smtClean="0"/>
              <a:t>TENENCIAS </a:t>
            </a:r>
            <a:r>
              <a:rPr lang="es-EC" dirty="0"/>
              <a:t>POLÍTICAS </a:t>
            </a:r>
            <a:endParaRPr lang="es-EC" dirty="0" smtClean="0"/>
          </a:p>
          <a:p>
            <a:endParaRPr lang="es-EC" dirty="0"/>
          </a:p>
          <a:p>
            <a:pPr marL="114300" indent="0">
              <a:buNone/>
            </a:pPr>
            <a:r>
              <a:rPr lang="es-EC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     Atención </a:t>
            </a:r>
            <a:r>
              <a:rPr lang="es-EC" dirty="0"/>
              <a:t>al </a:t>
            </a:r>
            <a:r>
              <a:rPr lang="es-EC" dirty="0" smtClean="0"/>
              <a:t>usuario                         36.508</a:t>
            </a:r>
            <a:endParaRPr lang="es-EC" dirty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     </a:t>
            </a:r>
            <a:r>
              <a:rPr lang="es-EC" dirty="0"/>
              <a:t>Certificados de residencia             </a:t>
            </a:r>
            <a:r>
              <a:rPr lang="es-EC" dirty="0" smtClean="0"/>
              <a:t>   7.557</a:t>
            </a:r>
            <a:endParaRPr lang="es-EC" dirty="0"/>
          </a:p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                                                            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78" y="600191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23765" y="606456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048" y="1162843"/>
            <a:ext cx="10515600" cy="1325563"/>
          </a:xfrm>
        </p:spPr>
        <p:txBody>
          <a:bodyPr/>
          <a:lstStyle/>
          <a:p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DE COMUNICACIÓN  SOCIAL :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Boletines </a:t>
            </a:r>
            <a:r>
              <a:rPr lang="es-EC" dirty="0"/>
              <a:t>de prensa: 58</a:t>
            </a:r>
          </a:p>
          <a:p>
            <a:r>
              <a:rPr lang="es-EC" dirty="0"/>
              <a:t>Número de ruedas de prensa: 10</a:t>
            </a:r>
          </a:p>
          <a:p>
            <a:r>
              <a:rPr lang="es-EC" dirty="0"/>
              <a:t>Número de material audiovisual: 39</a:t>
            </a:r>
          </a:p>
          <a:p>
            <a:r>
              <a:rPr lang="es-EC" dirty="0"/>
              <a:t>Número de fotografías: 10.291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78" y="600191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23765" y="606456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97312" cy="1325563"/>
          </a:xfrm>
        </p:spPr>
        <p:txBody>
          <a:bodyPr>
            <a:normAutofit/>
          </a:bodyPr>
          <a:lstStyle/>
          <a:p>
            <a:r>
              <a:rPr lang="es-EC" sz="3000" b="1" dirty="0" smtClean="0"/>
              <a:t>GESTIÓN </a:t>
            </a:r>
            <a:r>
              <a:rPr lang="es-EC" sz="3000" b="1" dirty="0"/>
              <a:t>DE COMUNICACIÓN  SOCIAL :</a:t>
            </a:r>
            <a:endParaRPr lang="es-EC" sz="3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Comparativo en Redes Sociales institucionales:</a:t>
            </a:r>
          </a:p>
          <a:p>
            <a:r>
              <a:rPr lang="es-EC" dirty="0"/>
              <a:t>Red </a:t>
            </a:r>
            <a:r>
              <a:rPr lang="es-EC" dirty="0" smtClean="0"/>
              <a:t>Social                                    2022                                   2023</a:t>
            </a:r>
            <a:endParaRPr lang="es-EC" dirty="0"/>
          </a:p>
          <a:p>
            <a:r>
              <a:rPr lang="es-EC" dirty="0"/>
              <a:t>Twitter </a:t>
            </a:r>
            <a:r>
              <a:rPr lang="es-EC" dirty="0" smtClean="0"/>
              <a:t>                                      69.344                               72.903</a:t>
            </a:r>
            <a:endParaRPr lang="es-EC" dirty="0"/>
          </a:p>
          <a:p>
            <a:r>
              <a:rPr lang="es-EC" dirty="0"/>
              <a:t>Facebook                                  </a:t>
            </a:r>
            <a:r>
              <a:rPr lang="es-EC" dirty="0" smtClean="0"/>
              <a:t> 37.597                               40.103</a:t>
            </a:r>
            <a:endParaRPr lang="es-EC" dirty="0"/>
          </a:p>
          <a:p>
            <a:r>
              <a:rPr lang="es-EC" dirty="0"/>
              <a:t>Instagram                                   </a:t>
            </a:r>
            <a:r>
              <a:rPr lang="es-EC" dirty="0" smtClean="0"/>
              <a:t>   </a:t>
            </a:r>
            <a:r>
              <a:rPr lang="es-EC" dirty="0"/>
              <a:t>1812                              </a:t>
            </a:r>
            <a:r>
              <a:rPr lang="es-EC" dirty="0" smtClean="0"/>
              <a:t>   2.127</a:t>
            </a:r>
            <a:endParaRPr lang="es-EC" dirty="0"/>
          </a:p>
          <a:p>
            <a:r>
              <a:rPr lang="es-EC" dirty="0"/>
              <a:t>Total seguidores:              </a:t>
            </a:r>
            <a:r>
              <a:rPr lang="es-EC" dirty="0" smtClean="0"/>
              <a:t>      108.753                             115.133</a:t>
            </a:r>
          </a:p>
          <a:p>
            <a:r>
              <a:rPr lang="es-EC" dirty="0"/>
              <a:t>Crecimiento anual de usuarios en redes: 6.380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875" y="365125"/>
            <a:ext cx="1530229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87" y="5824178"/>
            <a:ext cx="1981372" cy="4877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539" y="5905667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879237" cy="1325563"/>
          </a:xfrm>
        </p:spPr>
        <p:txBody>
          <a:bodyPr>
            <a:normAutofit fontScale="90000"/>
          </a:bodyPr>
          <a:lstStyle/>
          <a:p>
            <a:r>
              <a:rPr lang="es-EC" sz="3300" dirty="0" smtClean="0"/>
              <a:t/>
            </a:r>
            <a:br>
              <a:rPr lang="es-EC" sz="3300" dirty="0" smtClean="0"/>
            </a:br>
            <a:r>
              <a:rPr lang="es-EC" sz="3300" dirty="0"/>
              <a:t/>
            </a:r>
            <a:br>
              <a:rPr lang="es-EC" sz="3300" dirty="0"/>
            </a:br>
            <a:r>
              <a:rPr lang="es-EC" sz="3300" dirty="0" smtClean="0"/>
              <a:t> </a:t>
            </a:r>
            <a:br>
              <a:rPr lang="es-EC" sz="3300" dirty="0" smtClean="0"/>
            </a:br>
            <a:r>
              <a:rPr lang="es-EC" sz="3300" dirty="0"/>
              <a:t/>
            </a:r>
            <a:br>
              <a:rPr lang="es-EC" sz="3300" dirty="0"/>
            </a:br>
            <a:r>
              <a:rPr lang="es-EC" sz="3300" dirty="0" smtClean="0"/>
              <a:t/>
            </a:r>
            <a:br>
              <a:rPr lang="es-EC" sz="3300" dirty="0" smtClean="0"/>
            </a:br>
            <a:r>
              <a:rPr lang="es-EC" sz="3300" b="1" dirty="0" smtClean="0"/>
              <a:t>GESTIÓN DE ADMINISTRACIÓN DE TALENTO HUMANO</a:t>
            </a:r>
            <a:r>
              <a:rPr lang="es-EC" sz="3300" dirty="0" smtClean="0"/>
              <a:t>:</a:t>
            </a:r>
            <a:r>
              <a:rPr lang="es-EC" sz="3000" dirty="0" smtClean="0"/>
              <a:t/>
            </a:r>
            <a:br>
              <a:rPr lang="es-EC" sz="3000" dirty="0" smtClean="0"/>
            </a:br>
            <a:r>
              <a:rPr lang="es-EC" sz="3000" dirty="0"/>
              <a:t/>
            </a:r>
            <a:br>
              <a:rPr lang="es-EC" sz="3000" dirty="0"/>
            </a:br>
            <a:r>
              <a:rPr lang="es-EC" sz="3000" dirty="0" smtClean="0"/>
              <a:t/>
            </a:r>
            <a:br>
              <a:rPr lang="es-EC" sz="3000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dirty="0" smtClean="0"/>
              <a:t>Esta </a:t>
            </a:r>
            <a:r>
              <a:rPr lang="es-EC" dirty="0"/>
              <a:t>unidad, coordinará la toma de decisiones de acuerdo a sus competencias con la</a:t>
            </a:r>
          </a:p>
          <a:p>
            <a:r>
              <a:rPr lang="es-EC" dirty="0"/>
              <a:t>Dirección de Administración de Talento Humano del Ministerio </a:t>
            </a:r>
            <a:r>
              <a:rPr lang="es-EC" dirty="0" smtClean="0"/>
              <a:t>de Gobierno.</a:t>
            </a:r>
            <a:endParaRPr lang="es-EC" dirty="0"/>
          </a:p>
          <a:p>
            <a:r>
              <a:rPr lang="es-EC" dirty="0"/>
              <a:t>En la Gobernación de Manabí contamos con un total de 198 personas que </a:t>
            </a:r>
            <a:r>
              <a:rPr lang="es-EC" dirty="0" smtClean="0"/>
              <a:t>se encuentran </a:t>
            </a:r>
            <a:r>
              <a:rPr lang="es-EC" dirty="0"/>
              <a:t>laborando en esta Institución: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363" y="428305"/>
            <a:ext cx="1530229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467" y="5933102"/>
            <a:ext cx="1981372" cy="4877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033" y="6027598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080715" cy="1339689"/>
          </a:xfrm>
        </p:spPr>
        <p:txBody>
          <a:bodyPr>
            <a:normAutofit/>
          </a:bodyPr>
          <a:lstStyle/>
          <a:p>
            <a:r>
              <a:rPr lang="es-EC" sz="3000" dirty="0" smtClean="0"/>
              <a:t>GESTIÓN DE ADMINISTRACIÓN DE TALENTO  </a:t>
            </a:r>
            <a:r>
              <a:rPr lang="es-EC" sz="3000" dirty="0" smtClean="0"/>
              <a:t>HUMANO :</a:t>
            </a:r>
            <a:endParaRPr lang="es-EC" sz="3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16183"/>
            <a:ext cx="11028867" cy="5348087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s-EC" sz="2000" dirty="0" smtClean="0"/>
          </a:p>
          <a:p>
            <a:pPr marL="114300" indent="0">
              <a:buNone/>
            </a:pPr>
            <a:endParaRPr lang="es-EC" sz="2000" dirty="0" smtClean="0"/>
          </a:p>
          <a:p>
            <a:pPr marL="114300" indent="0">
              <a:buNone/>
            </a:pPr>
            <a:endParaRPr lang="es-EC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CONTRATO DE SERVICIO OCASIONAL                                     31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REGIMEN CÓDIGO DE TRABAJO                                               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NOMBRAMIENTOS PROVISIONALES                                         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NOMBRAMIENTOS PERMANENTES                                         56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NOMBRAMIENTOS DE LIBRE REMOCIÓN                               79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838" y="365125"/>
            <a:ext cx="1530229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1" y="5855343"/>
            <a:ext cx="1981372" cy="4877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598" y="5961076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1115877" y="1018766"/>
            <a:ext cx="52753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3600" b="1" u="none" strike="noStrike" cap="none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MISIÓN</a:t>
            </a:r>
            <a:r>
              <a:rPr lang="es-EC" sz="3200" b="1" u="none" strike="noStrike" cap="none" dirty="0" smtClean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3200" b="1" u="none" strike="noStrike" cap="none" dirty="0">
              <a:solidFill>
                <a:srgbClr val="4D4D4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878" y="6173361"/>
            <a:ext cx="1970849" cy="48731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5877" y="1658424"/>
            <a:ext cx="96473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r>
              <a:rPr lang="es-EC" dirty="0"/>
              <a:t> </a:t>
            </a:r>
          </a:p>
          <a:p>
            <a:endParaRPr lang="es-EC" dirty="0"/>
          </a:p>
          <a:p>
            <a:pPr algn="just"/>
            <a:r>
              <a:rPr lang="es-EC" sz="2800" dirty="0">
                <a:latin typeface="Calibri" panose="020F0502020204030204" pitchFamily="34" charset="0"/>
                <a:cs typeface="Calibri" panose="020F0502020204030204" pitchFamily="34" charset="0"/>
              </a:rPr>
              <a:t>Ser el ente </a:t>
            </a:r>
            <a:r>
              <a:rPr lang="es-EC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direccionado </a:t>
            </a:r>
            <a:r>
              <a:rPr lang="es-EC" sz="2800" dirty="0">
                <a:latin typeface="Calibri" panose="020F0502020204030204" pitchFamily="34" charset="0"/>
                <a:cs typeface="Calibri" panose="020F0502020204030204" pitchFamily="34" charset="0"/>
              </a:rPr>
              <a:t>y orientador de la política del Gobierno Nacional en la Provincia, de los planes y proyectos promovidos por el Ministerio de Gobierno a nivel provincial, a través de una gestión eficiente, eficaz, efectiva, transparente y pública, para el fortalecimiento de la gobernabilidad y la seguridad interna para el buen vivir</a:t>
            </a:r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23601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143427" cy="1325563"/>
          </a:xfrm>
        </p:spPr>
        <p:txBody>
          <a:bodyPr>
            <a:normAutofit fontScale="90000"/>
          </a:bodyPr>
          <a:lstStyle/>
          <a:p>
            <a:r>
              <a:rPr lang="es-EC" sz="2000" dirty="0" smtClean="0"/>
              <a:t/>
            </a:r>
            <a:br>
              <a:rPr lang="es-EC" sz="2000" dirty="0" smtClean="0"/>
            </a:br>
            <a:r>
              <a:rPr lang="es-EC" sz="2000" dirty="0"/>
              <a:t/>
            </a:r>
            <a:br>
              <a:rPr lang="es-EC" sz="2000" dirty="0"/>
            </a:br>
            <a:r>
              <a:rPr lang="es-EC" sz="3300" dirty="0" smtClean="0"/>
              <a:t>EQUIPO </a:t>
            </a:r>
            <a:r>
              <a:rPr lang="es-EC" sz="3300" dirty="0"/>
              <a:t>DE TRABAJO EN </a:t>
            </a:r>
            <a:r>
              <a:rPr lang="es-EC" sz="3300" dirty="0" smtClean="0"/>
              <a:t>TERRITORIO</a:t>
            </a:r>
            <a:r>
              <a:rPr lang="es-EC" sz="2200" dirty="0"/>
              <a:t> </a:t>
            </a:r>
            <a:r>
              <a:rPr lang="es-EC" sz="3300" dirty="0"/>
              <a:t>: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741" y="1690688"/>
            <a:ext cx="10515600" cy="4351338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pPr marL="114300" indent="0" algn="just">
              <a:buNone/>
            </a:pPr>
            <a:r>
              <a:rPr lang="es-EC" dirty="0" smtClean="0"/>
              <a:t>En </a:t>
            </a:r>
            <a:r>
              <a:rPr lang="es-EC" dirty="0"/>
              <a:t>cada territorio de nuestra provincia tenemos la presencia de Jefes </a:t>
            </a:r>
            <a:r>
              <a:rPr lang="es-EC" dirty="0" smtClean="0"/>
              <a:t>Políticos, Tenientes Políticos, </a:t>
            </a:r>
            <a:r>
              <a:rPr lang="es-EC" dirty="0"/>
              <a:t>Comisarios Nacionales de Policía, cada uno de ellos en su </a:t>
            </a:r>
            <a:r>
              <a:rPr lang="es-EC" dirty="0"/>
              <a:t>p</a:t>
            </a:r>
            <a:r>
              <a:rPr lang="es-EC" dirty="0" smtClean="0"/>
              <a:t>arroquia </a:t>
            </a:r>
            <a:r>
              <a:rPr lang="es-EC" dirty="0"/>
              <a:t>o </a:t>
            </a:r>
            <a:r>
              <a:rPr lang="es-EC" dirty="0" smtClean="0"/>
              <a:t>cantón cumplen </a:t>
            </a:r>
            <a:r>
              <a:rPr lang="es-EC" dirty="0"/>
              <a:t>con </a:t>
            </a:r>
            <a:r>
              <a:rPr lang="es-EC" dirty="0" smtClean="0"/>
              <a:t>una función </a:t>
            </a:r>
            <a:r>
              <a:rPr lang="es-EC" dirty="0"/>
              <a:t>primordial e importante basándose en sus atribuciones </a:t>
            </a:r>
            <a:r>
              <a:rPr lang="es-EC" dirty="0" smtClean="0"/>
              <a:t>y competencia </a:t>
            </a:r>
            <a:r>
              <a:rPr lang="es-EC" dirty="0"/>
              <a:t>en representación del </a:t>
            </a:r>
            <a:r>
              <a:rPr lang="es-EC" dirty="0" smtClean="0"/>
              <a:t>ejecutivo, velando </a:t>
            </a:r>
            <a:r>
              <a:rPr lang="es-EC" dirty="0"/>
              <a:t>la seguridad y el orden público de </a:t>
            </a:r>
            <a:r>
              <a:rPr lang="es-EC" dirty="0" smtClean="0"/>
              <a:t>los ciudadanos.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847" y="365125"/>
            <a:ext cx="1530229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475" y="6172670"/>
            <a:ext cx="1981372" cy="4877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366" y="6248445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45" y="418454"/>
            <a:ext cx="8985809" cy="1146875"/>
          </a:xfrm>
        </p:spPr>
        <p:txBody>
          <a:bodyPr>
            <a:noAutofit/>
          </a:bodyPr>
          <a:lstStyle/>
          <a:p>
            <a:r>
              <a:rPr lang="es-EC" sz="3000" b="1" dirty="0"/>
              <a:t>EQUIPO DE TRABAJO EN TERRITORIO CON </a:t>
            </a:r>
            <a:r>
              <a:rPr lang="es-EC" sz="3000" b="1" dirty="0" smtClean="0"/>
              <a:t>CIERRE A DICIEMBRE 2023</a:t>
            </a:r>
            <a:r>
              <a:rPr lang="es-EC" sz="3000" dirty="0" smtClean="0"/>
              <a:t>.</a:t>
            </a:r>
            <a:r>
              <a:rPr lang="es-EC" sz="3000" dirty="0"/>
              <a:t/>
            </a:r>
            <a:br>
              <a:rPr lang="es-EC" sz="3000" dirty="0"/>
            </a:br>
            <a:endParaRPr lang="es-EC" sz="3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16" y="5836184"/>
            <a:ext cx="1981372" cy="62423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255363"/>
            <a:ext cx="10940512" cy="5055723"/>
          </a:xfrm>
        </p:spPr>
        <p:txBody>
          <a:bodyPr>
            <a:noAutofit/>
          </a:bodyPr>
          <a:lstStyle/>
          <a:p>
            <a:r>
              <a:rPr lang="es-EC" dirty="0" smtClean="0"/>
              <a:t>INTENDENTE GENERAL DE POLICIA DE MANABÍ               1</a:t>
            </a:r>
          </a:p>
          <a:p>
            <a:endParaRPr lang="es-EC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SUBINTENDENTE DE POLICÍA                                                1</a:t>
            </a:r>
          </a:p>
          <a:p>
            <a:pPr>
              <a:buFont typeface="Wingdings" panose="05000000000000000000" pitchFamily="2" charset="2"/>
              <a:buChar char="§"/>
            </a:pPr>
            <a:endParaRPr lang="es-EC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JEFE POLÍTICOS                                                                      21</a:t>
            </a:r>
          </a:p>
          <a:p>
            <a:pPr>
              <a:buFont typeface="Wingdings" panose="05000000000000000000" pitchFamily="2" charset="2"/>
              <a:buChar char="§"/>
            </a:pPr>
            <a:endParaRPr lang="es-EC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TENIENTES POLÍTICOS                                                           52</a:t>
            </a:r>
          </a:p>
          <a:p>
            <a:pPr>
              <a:buFont typeface="Wingdings" panose="05000000000000000000" pitchFamily="2" charset="2"/>
              <a:buChar char="§"/>
            </a:pPr>
            <a:endParaRPr lang="es-EC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C" dirty="0" smtClean="0"/>
              <a:t>COMISARIOS NACIONALES                                                   21</a:t>
            </a:r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861" y="304305"/>
            <a:ext cx="1530229" cy="951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480" y="6039790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87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16864" cy="1324190"/>
          </a:xfrm>
        </p:spPr>
        <p:txBody>
          <a:bodyPr>
            <a:normAutofit/>
          </a:bodyPr>
          <a:lstStyle/>
          <a:p>
            <a:r>
              <a:rPr lang="es-EC" sz="3000" b="1" dirty="0" smtClean="0"/>
              <a:t>GESTIÓN DE ASESORÍA </a:t>
            </a:r>
            <a:r>
              <a:rPr lang="es-EC" sz="3000" b="1" dirty="0" smtClean="0"/>
              <a:t>JURÍDICA </a:t>
            </a:r>
            <a:r>
              <a:rPr lang="es-EC" sz="3000" b="1" dirty="0" smtClean="0"/>
              <a:t>:</a:t>
            </a:r>
            <a:endParaRPr lang="es-EC" sz="3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endParaRPr lang="es-EC" dirty="0"/>
          </a:p>
          <a:p>
            <a:pPr marL="114300" indent="0" algn="just">
              <a:buNone/>
            </a:pPr>
            <a:r>
              <a:rPr lang="es-EC" dirty="0" smtClean="0"/>
              <a:t>La </a:t>
            </a:r>
            <a:r>
              <a:rPr lang="es-EC" dirty="0"/>
              <a:t>Asesoría Jurídica vela porque todos los actos jurídicos de la institución, </a:t>
            </a:r>
            <a:r>
              <a:rPr lang="es-EC" dirty="0" smtClean="0"/>
              <a:t>sus administradores </a:t>
            </a:r>
            <a:r>
              <a:rPr lang="es-EC" dirty="0"/>
              <a:t>y empleados, se enmarquen en la ley, promoviendo una cultura de </a:t>
            </a:r>
            <a:r>
              <a:rPr lang="es-EC" dirty="0" smtClean="0"/>
              <a:t>respeto a </a:t>
            </a:r>
            <a:r>
              <a:rPr lang="es-EC" dirty="0"/>
              <a:t>los derechos del ciudadano como persona y como usuario de nuestros servicios.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380" y="365126"/>
            <a:ext cx="1530229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965" y="6050023"/>
            <a:ext cx="1981372" cy="621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597" y="6176963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37895" cy="1325563"/>
          </a:xfrm>
        </p:spPr>
        <p:txBody>
          <a:bodyPr>
            <a:noAutofit/>
          </a:bodyPr>
          <a:lstStyle/>
          <a:p>
            <a:r>
              <a:rPr lang="es-EC" sz="3000" b="1" dirty="0" smtClean="0"/>
              <a:t>USUARIOS, SERVIDORES PÚBLICOS, CAUSAS </a:t>
            </a:r>
            <a:br>
              <a:rPr lang="es-EC" sz="3000" b="1" dirty="0" smtClean="0"/>
            </a:br>
            <a:r>
              <a:rPr lang="es-EC" sz="3000" b="1" dirty="0" smtClean="0"/>
              <a:t>LEGALES DEL MINISTERIO DE GOBIERNO </a:t>
            </a:r>
            <a:endParaRPr lang="es-EC" sz="3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128" y="5429256"/>
            <a:ext cx="1981372" cy="621846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754532" cy="3397304"/>
          </a:xfrm>
        </p:spPr>
        <p:txBody>
          <a:bodyPr>
            <a:normAutofit/>
          </a:bodyPr>
          <a:lstStyle/>
          <a:p>
            <a:r>
              <a:rPr lang="es-EC" dirty="0" smtClean="0"/>
              <a:t>CONTRATOS                                                                                   42</a:t>
            </a:r>
          </a:p>
          <a:p>
            <a:r>
              <a:rPr lang="es-EC" dirty="0" smtClean="0"/>
              <a:t>COMODATOS                                                                                   3</a:t>
            </a:r>
          </a:p>
          <a:p>
            <a:r>
              <a:rPr lang="es-EC" dirty="0" smtClean="0"/>
              <a:t>INFORMES JURIDICOS                                                                  65</a:t>
            </a:r>
          </a:p>
          <a:p>
            <a:r>
              <a:rPr lang="es-EC" dirty="0" smtClean="0"/>
              <a:t>CONVENIOS                                                                                      2</a:t>
            </a:r>
          </a:p>
          <a:p>
            <a:r>
              <a:rPr lang="es-EC" dirty="0" smtClean="0"/>
              <a:t>CONTESTACIÓN DE SOLICITUDES ATENDIDAS                       120 </a:t>
            </a:r>
          </a:p>
          <a:p>
            <a:pPr marL="114300" indent="0">
              <a:buNone/>
            </a:pP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855" y="365125"/>
            <a:ext cx="1530229" cy="951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628" y="5558944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5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b="1" dirty="0" smtClean="0"/>
              <a:t>DIRECCIÓN ADMINISTRATIVA FINANCIERA :</a:t>
            </a:r>
            <a:endParaRPr lang="es-EC" sz="3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pPr algn="just"/>
            <a:r>
              <a:rPr lang="es-EC" dirty="0" smtClean="0"/>
              <a:t>Asignar</a:t>
            </a:r>
            <a:r>
              <a:rPr lang="es-EC" dirty="0"/>
              <a:t>, administrar y controlar los recursos económicos y financieros de la </a:t>
            </a:r>
            <a:r>
              <a:rPr lang="es-EC" dirty="0" smtClean="0"/>
              <a:t>institución generando </a:t>
            </a:r>
            <a:r>
              <a:rPr lang="es-EC" dirty="0"/>
              <a:t>información veraz y oportuna para la toma de decisiones, conforme a </a:t>
            </a:r>
            <a:r>
              <a:rPr lang="es-EC" dirty="0" smtClean="0"/>
              <a:t>la normativa </a:t>
            </a:r>
            <a:r>
              <a:rPr lang="es-EC" dirty="0"/>
              <a:t>vigente</a:t>
            </a:r>
            <a:r>
              <a:rPr lang="es-EC" dirty="0" smtClean="0"/>
              <a:t>.</a:t>
            </a:r>
          </a:p>
          <a:p>
            <a:pPr algn="just"/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55" y="5732412"/>
            <a:ext cx="1981372" cy="6218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301" y="552377"/>
            <a:ext cx="1536325" cy="951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472" y="5905667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56" y="3964928"/>
            <a:ext cx="9610004" cy="18314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966" y="2293750"/>
            <a:ext cx="9772834" cy="167118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88417" y="1150384"/>
            <a:ext cx="86677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000" b="1" dirty="0">
                <a:latin typeface="Calibri" panose="020F0502020204030204" pitchFamily="34" charset="0"/>
                <a:cs typeface="Calibri" panose="020F0502020204030204" pitchFamily="34" charset="0"/>
              </a:rPr>
              <a:t>CUMPLIMIENTO DE LA EJECUCIÓN PRESUPUESTARIA</a:t>
            </a:r>
            <a:r>
              <a:rPr lang="es-EC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685" y="399381"/>
            <a:ext cx="1530229" cy="9510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313" y="5953954"/>
            <a:ext cx="1981372" cy="62184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706" y="6130950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b="1" dirty="0" smtClean="0"/>
              <a:t>PRESUPUESTO INSTITUCIONAL </a:t>
            </a:r>
            <a:endParaRPr lang="es-EC" sz="3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3" y="2262752"/>
            <a:ext cx="8803037" cy="309966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8936" y="1825624"/>
            <a:ext cx="10764864" cy="4513183"/>
          </a:xfrm>
        </p:spPr>
        <p:txBody>
          <a:bodyPr/>
          <a:lstStyle/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endParaRPr lang="es-EC" dirty="0" smtClean="0"/>
          </a:p>
          <a:p>
            <a:pPr marL="114300" indent="0">
              <a:buNone/>
            </a:pPr>
            <a:r>
              <a:rPr lang="es-EC" dirty="0"/>
              <a:t> </a:t>
            </a:r>
            <a:r>
              <a:rPr lang="es-EC" dirty="0" smtClean="0"/>
              <a:t>                      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325" y="552377"/>
            <a:ext cx="1536325" cy="9510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604" y="5851897"/>
            <a:ext cx="1981372" cy="6218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5890" y="6035274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214247" cy="1325563"/>
          </a:xfrm>
        </p:spPr>
        <p:txBody>
          <a:bodyPr>
            <a:normAutofit/>
          </a:bodyPr>
          <a:lstStyle/>
          <a:p>
            <a:r>
              <a:rPr lang="es-EC" sz="3000" b="1" dirty="0" smtClean="0"/>
              <a:t>COMPRAS PÚBLICAS:</a:t>
            </a:r>
            <a:endParaRPr lang="es-EC" sz="3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Realizar </a:t>
            </a:r>
            <a:r>
              <a:rPr lang="es-EC" dirty="0"/>
              <a:t>las contrataciones para adquisición o arrendamiento de bienes, ejecución de </a:t>
            </a:r>
            <a:r>
              <a:rPr lang="es-EC" dirty="0" smtClean="0"/>
              <a:t>obras y </a:t>
            </a:r>
            <a:r>
              <a:rPr lang="es-EC" dirty="0"/>
              <a:t>prestación de </a:t>
            </a:r>
            <a:r>
              <a:rPr lang="es-EC" dirty="0" smtClean="0"/>
              <a:t>servicios, </a:t>
            </a:r>
            <a:r>
              <a:rPr lang="es-EC" dirty="0"/>
              <a:t>incluidos los de consultoría, a través del Sistema Nacional </a:t>
            </a:r>
            <a:r>
              <a:rPr lang="es-EC" dirty="0" smtClean="0"/>
              <a:t>de Contratación </a:t>
            </a:r>
            <a:r>
              <a:rPr lang="es-EC" dirty="0"/>
              <a:t>Pública que se ajusten a lo planificado, a la vez que </a:t>
            </a:r>
            <a:r>
              <a:rPr lang="es-EC" dirty="0" smtClean="0"/>
              <a:t>determinará los lineamientos </a:t>
            </a:r>
            <a:r>
              <a:rPr lang="es-EC" dirty="0"/>
              <a:t>con el área </a:t>
            </a:r>
            <a:r>
              <a:rPr lang="es-EC" dirty="0" smtClean="0"/>
              <a:t>requirente, </a:t>
            </a:r>
            <a:r>
              <a:rPr lang="es-EC" dirty="0"/>
              <a:t>que servirán de base para una </a:t>
            </a:r>
            <a:r>
              <a:rPr lang="es-EC" dirty="0" smtClean="0"/>
              <a:t>adecuada administración</a:t>
            </a:r>
            <a:r>
              <a:rPr lang="es-EC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07" y="552377"/>
            <a:ext cx="1536325" cy="951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56" y="5866040"/>
            <a:ext cx="1981372" cy="621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807" y="6040604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06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698" y="317586"/>
            <a:ext cx="8367793" cy="1325563"/>
          </a:xfrm>
        </p:spPr>
        <p:txBody>
          <a:bodyPr/>
          <a:lstStyle/>
          <a:p>
            <a:r>
              <a:rPr lang="es-EC" sz="3000" dirty="0" smtClean="0"/>
              <a:t>PROCESOS DE CONTRATACIÓN Y COMPRAS PÚBLICAS DE BIENES Y SERVICIOS </a:t>
            </a:r>
            <a:r>
              <a:rPr lang="es-EC" dirty="0" smtClean="0"/>
              <a:t>: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1823853"/>
            <a:ext cx="9924825" cy="37505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04" y="511388"/>
            <a:ext cx="1536325" cy="9510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805" y="5884885"/>
            <a:ext cx="1981372" cy="621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100" y="6015105"/>
            <a:ext cx="231668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6BF8C0-3DBD-5344-9166-E62B3A39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5" name="Google Shape;119;p4">
            <a:extLst>
              <a:ext uri="{FF2B5EF4-FFF2-40B4-BE49-F238E27FC236}">
                <a16:creationId xmlns:a16="http://schemas.microsoft.com/office/drawing/2014/main" id="{E67015C2-A749-DB4C-9E3B-E9D5FC665571}"/>
              </a:ext>
            </a:extLst>
          </p:cNvPr>
          <p:cNvSpPr txBox="1"/>
          <p:nvPr/>
        </p:nvSpPr>
        <p:spPr>
          <a:xfrm>
            <a:off x="2875331" y="2996699"/>
            <a:ext cx="64413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C" sz="4000" b="1" u="none" strike="noStrike" cap="none" dirty="0">
                <a:solidFill>
                  <a:srgbClr val="4D4D4D"/>
                </a:solidFill>
                <a:latin typeface="Barlow Condensed Medium" pitchFamily="2" charset="77"/>
                <a:sym typeface="Arial"/>
              </a:rPr>
              <a:t>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850" y="679129"/>
            <a:ext cx="2373923" cy="1325563"/>
          </a:xfrm>
        </p:spPr>
        <p:txBody>
          <a:bodyPr>
            <a:normAutofit/>
          </a:bodyPr>
          <a:lstStyle/>
          <a:p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VISIÓN </a:t>
            </a:r>
            <a:endParaRPr lang="es-EC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06000" cy="4351338"/>
          </a:xfrm>
        </p:spPr>
        <p:txBody>
          <a:bodyPr/>
          <a:lstStyle/>
          <a:p>
            <a:pPr marL="114300" indent="0">
              <a:buNone/>
            </a:pPr>
            <a:endParaRPr lang="es-EC" dirty="0" smtClean="0"/>
          </a:p>
          <a:p>
            <a:pPr marL="114300" indent="0" algn="just">
              <a:buNone/>
            </a:pPr>
            <a:r>
              <a:rPr lang="es-EC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Gobernación de Manabí será a mediano plazo una Institución de sólido prestigio, confianza y credibilidad, por su gestión transparente, por la calidad y calidez de sus servicios; y por su efectiva contribución a preservación de la gobernabilidad, la paz social, el orden y la seguridad interna en la provincia, coadyuvando al buen vivir.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878" y="6173361"/>
            <a:ext cx="1970849" cy="4873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23601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548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37" y="898902"/>
            <a:ext cx="9104131" cy="5167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878" y="617336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23601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12810" cy="1525668"/>
          </a:xfrm>
        </p:spPr>
        <p:txBody>
          <a:bodyPr>
            <a:normAutofit/>
          </a:bodyPr>
          <a:lstStyle/>
          <a:p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BASE LEGAL</a:t>
            </a:r>
            <a:endParaRPr lang="es-EC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0895" y="1425844"/>
            <a:ext cx="9378859" cy="543215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C" sz="3000" b="1" dirty="0"/>
              <a:t>CONSTITUCIÓN DE LA REPÚBLICA DEL </a:t>
            </a:r>
            <a:r>
              <a:rPr lang="es-EC" sz="3000" b="1" dirty="0" smtClean="0"/>
              <a:t>ECUADOR</a:t>
            </a:r>
          </a:p>
          <a:p>
            <a:pPr marL="114300" indent="0" algn="just">
              <a:buNone/>
            </a:pPr>
            <a:r>
              <a:rPr lang="es-EC" sz="1900" dirty="0" smtClean="0"/>
              <a:t>  </a:t>
            </a:r>
            <a:r>
              <a:rPr lang="es-EC" dirty="0" smtClean="0"/>
              <a:t>Art</a:t>
            </a:r>
            <a:r>
              <a:rPr lang="es-EC" dirty="0"/>
              <a:t>. 100.- En todos los niveles de gobierno se conformarán instancias de </a:t>
            </a:r>
            <a:r>
              <a:rPr lang="es-EC" dirty="0" smtClean="0"/>
              <a:t> participación </a:t>
            </a:r>
            <a:r>
              <a:rPr lang="es-EC" dirty="0"/>
              <a:t>integradas por autoridades electas, representantes del régimen dependiente y representantes de la sociedad del ámbito territorial de cada nivel de gobierno, que funcionarán regidas por principios democráticos. La participación en estas instancias se ejerce para:</a:t>
            </a:r>
          </a:p>
          <a:p>
            <a:pPr algn="just"/>
            <a:r>
              <a:rPr lang="es-EC" dirty="0"/>
              <a:t>4. Fortalecer la democracia con mecanismos permanentes de transparencia, rendición de cuentas y control social.</a:t>
            </a:r>
          </a:p>
          <a:p>
            <a:pPr marL="114300" indent="0" algn="just">
              <a:buNone/>
            </a:pPr>
            <a:r>
              <a:rPr lang="es-EC" dirty="0" smtClean="0"/>
              <a:t>      </a:t>
            </a:r>
            <a:endParaRPr lang="es-EC" sz="3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78" y="6173361"/>
            <a:ext cx="1970849" cy="4873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23601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41522" y="1537377"/>
            <a:ext cx="10532390" cy="4797614"/>
          </a:xfrm>
        </p:spPr>
        <p:txBody>
          <a:bodyPr>
            <a:normAutofit fontScale="77500" lnSpcReduction="20000"/>
          </a:bodyPr>
          <a:lstStyle/>
          <a:p>
            <a:r>
              <a:rPr lang="es-EC" sz="3900" b="1" dirty="0"/>
              <a:t>LEY ORGÁNICA DE PARTICIPACIÓN CIUDADANA Y CONTROL SOCIAL.</a:t>
            </a:r>
          </a:p>
          <a:p>
            <a:pPr marL="114300" indent="0">
              <a:buNone/>
            </a:pPr>
            <a:r>
              <a:rPr lang="es-EC" sz="3900" b="1" dirty="0"/>
              <a:t>     De la Rendición de Cuentas</a:t>
            </a:r>
            <a:r>
              <a:rPr lang="es-EC" sz="3900" dirty="0"/>
              <a:t>:</a:t>
            </a:r>
          </a:p>
          <a:p>
            <a:pPr algn="just"/>
            <a:r>
              <a:rPr lang="es-EC" sz="3600" dirty="0"/>
              <a:t>Art. 88.- Derecho ciudadano a la rendición de cuentas.- Las ciudadanas y ciudadanos, en forma individual o colectiva, comunas, comunidades, pueblos y nacionalidades indígenas, pueblos afro ecuatorianos y montubios, y demás formas lícitas de organización, podrán solicitar una vez al año la rendición de cuentas a las instituciones públicas o privadas que presten servicios públicos, manejen recursos públicos o desarrollen actividades de interés público, así como a los medios de comunicación social, siempre que tal rendición de cuentas no esté contemplada mediante otro procedimiento en la Constitución y las leyes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78" y="617336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23601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238685"/>
            <a:ext cx="10515600" cy="4863978"/>
          </a:xfrm>
        </p:spPr>
        <p:txBody>
          <a:bodyPr>
            <a:noAutofit/>
          </a:bodyPr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1</a:t>
            </a:r>
            <a:r>
              <a:rPr lang="es-EC" dirty="0"/>
              <a:t>.  Garantizar a los mandantes el acceso a la información de manera periódica y permanente,   con respecto a la gestión pública;</a:t>
            </a:r>
          </a:p>
          <a:p>
            <a:pPr algn="just"/>
            <a:r>
              <a:rPr lang="es-EC" dirty="0"/>
              <a:t>2.  Facilitar el ejercicio del derecho a ejecutar el control social de las acciones u omisiones de las gobernantes y los gobernantes, funcionarias y funcionarios, o de quienes manejen fondos públicos;</a:t>
            </a:r>
          </a:p>
          <a:p>
            <a:pPr marL="114300" indent="0" algn="just">
              <a:buNone/>
            </a:pPr>
            <a:r>
              <a:rPr lang="es-EC" dirty="0"/>
              <a:t> </a:t>
            </a:r>
            <a:r>
              <a:rPr lang="es-EC" dirty="0" smtClean="0"/>
              <a:t>   3. Vigilar </a:t>
            </a:r>
            <a:r>
              <a:rPr lang="es-EC" dirty="0"/>
              <a:t>el cumplimiento de las políticas públicas; y, Prevenir y evitar la corrupción y el mal gobierno.</a:t>
            </a:r>
          </a:p>
          <a:p>
            <a:pPr algn="just"/>
            <a:endParaRPr lang="es-EC" dirty="0"/>
          </a:p>
          <a:p>
            <a:pPr marL="114300" indent="0" algn="just">
              <a:buNone/>
            </a:pPr>
            <a:r>
              <a:rPr lang="es-EC" dirty="0"/>
              <a:t>   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77308" cy="1325563"/>
          </a:xfrm>
        </p:spPr>
        <p:txBody>
          <a:bodyPr>
            <a:normAutofit/>
          </a:bodyPr>
          <a:lstStyle/>
          <a:p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 LEGAL: </a:t>
            </a:r>
            <a:endParaRPr lang="es-EC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38" y="6040011"/>
            <a:ext cx="1970849" cy="48731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770687" y="6143237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5725" y="1481022"/>
            <a:ext cx="10515600" cy="4751119"/>
          </a:xfrm>
        </p:spPr>
        <p:txBody>
          <a:bodyPr/>
          <a:lstStyle/>
          <a:p>
            <a:pPr marL="114300" indent="0">
              <a:buNone/>
            </a:pPr>
            <a:r>
              <a:rPr lang="es-EC" sz="3000" b="1" dirty="0"/>
              <a:t>LEY ORGÁNICA DE TRANSPARENCIA Y ACCESO A LA INFORMACIÓN </a:t>
            </a:r>
            <a:r>
              <a:rPr lang="es-EC" sz="3000" b="1" dirty="0" smtClean="0"/>
              <a:t>PÚBLICA :</a:t>
            </a:r>
            <a:endParaRPr lang="es-EC" sz="3000" b="1" dirty="0"/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r>
              <a:rPr lang="es-EC" dirty="0"/>
              <a:t>     e)   Garantizar el manejo transparente de la información pública, de manera que se posibilite la participación ciudadana en la toma de decisiones de interés general y la rendición de cuentas de las diferentes autoridades que ejerzan el poder público.</a:t>
            </a:r>
          </a:p>
          <a:p>
            <a:pPr marL="114300" indent="0">
              <a:buNone/>
            </a:pPr>
            <a:endParaRPr lang="es-EC" dirty="0"/>
          </a:p>
          <a:p>
            <a:pPr marL="114300" indent="0">
              <a:buNone/>
            </a:pP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78" y="600191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99965" y="606456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9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631983" cy="1325563"/>
          </a:xfrm>
        </p:spPr>
        <p:txBody>
          <a:bodyPr>
            <a:normAutofit/>
          </a:bodyPr>
          <a:lstStyle/>
          <a:p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SECRETARÍA GENERAL Y DESPACHO </a:t>
            </a:r>
            <a:r>
              <a:rPr lang="es-EC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EC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EC" dirty="0"/>
              <a:t>Comunicaciones enviadas:                                        	          </a:t>
            </a:r>
            <a:r>
              <a:rPr lang="es-EC" dirty="0" smtClean="0"/>
              <a:t>    3.270</a:t>
            </a:r>
            <a:endParaRPr lang="es-EC" dirty="0"/>
          </a:p>
          <a:p>
            <a:r>
              <a:rPr lang="es-EC" dirty="0"/>
              <a:t>Reunión de COE provincial:	                                                            </a:t>
            </a:r>
            <a:r>
              <a:rPr lang="es-EC" dirty="0" smtClean="0"/>
              <a:t>     </a:t>
            </a:r>
            <a:r>
              <a:rPr lang="es-EC" dirty="0"/>
              <a:t>29</a:t>
            </a:r>
          </a:p>
          <a:p>
            <a:r>
              <a:rPr lang="es-EC" dirty="0"/>
              <a:t>Gabinete provincial:	                                                                          </a:t>
            </a:r>
            <a:r>
              <a:rPr lang="es-EC" dirty="0" smtClean="0"/>
              <a:t>    1</a:t>
            </a:r>
            <a:endParaRPr lang="es-EC" dirty="0"/>
          </a:p>
          <a:p>
            <a:r>
              <a:rPr lang="es-EC" dirty="0"/>
              <a:t>Mesas de seguridad:	                                                                        </a:t>
            </a:r>
            <a:r>
              <a:rPr lang="es-EC" dirty="0" smtClean="0"/>
              <a:t>    16</a:t>
            </a:r>
            <a:endParaRPr lang="es-EC" dirty="0"/>
          </a:p>
          <a:p>
            <a:r>
              <a:rPr lang="es-EC" dirty="0"/>
              <a:t>Comité de seguridad provincial:	                                                    </a:t>
            </a:r>
            <a:r>
              <a:rPr lang="es-EC" dirty="0" smtClean="0"/>
              <a:t>    1</a:t>
            </a:r>
            <a:endParaRPr lang="es-EC" dirty="0"/>
          </a:p>
          <a:p>
            <a:r>
              <a:rPr lang="es-EC" dirty="0"/>
              <a:t>Comité de seguridad de vida humana en el mar:	                  </a:t>
            </a:r>
            <a:r>
              <a:rPr lang="es-EC" dirty="0" smtClean="0"/>
              <a:t>    1</a:t>
            </a:r>
            <a:endParaRPr lang="es-EC" dirty="0"/>
          </a:p>
          <a:p>
            <a:r>
              <a:rPr lang="es-EC" dirty="0"/>
              <a:t>Consejo de Jefes y Tenientes y Comisarios Nacionales de </a:t>
            </a:r>
            <a:r>
              <a:rPr lang="es-EC" sz="3000" dirty="0"/>
              <a:t>Policía</a:t>
            </a:r>
            <a:r>
              <a:rPr lang="es-EC" sz="3000" dirty="0" smtClean="0"/>
              <a:t>:   </a:t>
            </a:r>
            <a:r>
              <a:rPr lang="es-EC" sz="3000" dirty="0"/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700199-AAA7-F94D-916B-B66A1886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78" y="6001911"/>
            <a:ext cx="1970849" cy="4873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AAF0465-6105-0243-95F3-419CAF555D4E}"/>
              </a:ext>
            </a:extLst>
          </p:cNvPr>
          <p:cNvSpPr txBox="1"/>
          <p:nvPr/>
        </p:nvSpPr>
        <p:spPr>
          <a:xfrm>
            <a:off x="9423765" y="6064563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solidFill>
                  <a:srgbClr val="574D86"/>
                </a:solidFill>
                <a:latin typeface="Barlow Condensed Medium" pitchFamily="2" charset="77"/>
              </a:rPr>
              <a:t>Gobernación de Manabí</a:t>
            </a:r>
            <a:endParaRPr lang="es-EC" sz="2000" dirty="0">
              <a:solidFill>
                <a:srgbClr val="574D86"/>
              </a:solidFill>
              <a:latin typeface="Barlow Condensed Medium" pitchFamily="2" charset="7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70" y="365124"/>
            <a:ext cx="2379930" cy="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5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1233</Words>
  <Application>Microsoft Office PowerPoint</Application>
  <PresentationFormat>Panorámica</PresentationFormat>
  <Paragraphs>173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Barlow Condensed Medium</vt:lpstr>
      <vt:lpstr>Calibri</vt:lpstr>
      <vt:lpstr>Wingdings</vt:lpstr>
      <vt:lpstr>Tema de Office</vt:lpstr>
      <vt:lpstr>Presentación de PowerPoint</vt:lpstr>
      <vt:lpstr>Presentación de PowerPoint</vt:lpstr>
      <vt:lpstr>VISIÓN </vt:lpstr>
      <vt:lpstr>Presentación de PowerPoint</vt:lpstr>
      <vt:lpstr>  BASE LEGAL</vt:lpstr>
      <vt:lpstr>Presentación de PowerPoint</vt:lpstr>
      <vt:lpstr>BASE LEGAL: </vt:lpstr>
      <vt:lpstr>Presentación de PowerPoint</vt:lpstr>
      <vt:lpstr>SECRETARÍA GENERAL Y DESPACHO : </vt:lpstr>
      <vt:lpstr>ARCHIVO :</vt:lpstr>
      <vt:lpstr>ARCHIVO :</vt:lpstr>
      <vt:lpstr>INTENDENCIA Y COMISARÍAS DE POLICÍA</vt:lpstr>
      <vt:lpstr>INTENDENCIA Y COMISARÍAS DE POLICÍA:</vt:lpstr>
      <vt:lpstr>JEFATURA Y TENENCIAS POLÍTICAS : </vt:lpstr>
      <vt:lpstr>   DATOS PROVINCIALES : </vt:lpstr>
      <vt:lpstr>GESTIÓN DE COMUNICACIÓN  SOCIAL : </vt:lpstr>
      <vt:lpstr>GESTIÓN DE COMUNICACIÓN  SOCIAL :</vt:lpstr>
      <vt:lpstr>      GESTIÓN DE ADMINISTRACIÓN DE TALENTO HUMANO:    </vt:lpstr>
      <vt:lpstr>GESTIÓN DE ADMINISTRACIÓN DE TALENTO  HUMANO :</vt:lpstr>
      <vt:lpstr>  EQUIPO DE TRABAJO EN TERRITORIO : </vt:lpstr>
      <vt:lpstr>EQUIPO DE TRABAJO EN TERRITORIO CON CIERRE A DICIEMBRE 2023. </vt:lpstr>
      <vt:lpstr>GESTIÓN DE ASESORÍA JURÍDICA :</vt:lpstr>
      <vt:lpstr>USUARIOS, SERVIDORES PÚBLICOS, CAUSAS  LEGALES DEL MINISTERIO DE GOBIERNO </vt:lpstr>
      <vt:lpstr>DIRECCIÓN ADMINISTRATIVA FINANCIERA :</vt:lpstr>
      <vt:lpstr>Presentación de PowerPoint</vt:lpstr>
      <vt:lpstr>PRESUPUESTO INSTITUCIONAL </vt:lpstr>
      <vt:lpstr>COMPRAS PÚBLICAS:</vt:lpstr>
      <vt:lpstr>PROCESOS DE CONTRATACIÓN Y COMPRAS PÚBLICAS DE BIENES Y SERVICIOS 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INTENDENCIA</cp:lastModifiedBy>
  <cp:revision>216</cp:revision>
  <dcterms:created xsi:type="dcterms:W3CDTF">2021-05-27T23:45:58Z</dcterms:created>
  <dcterms:modified xsi:type="dcterms:W3CDTF">2024-02-29T20:18:22Z</dcterms:modified>
</cp:coreProperties>
</file>